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5" r:id="rId4"/>
    <p:sldMasterId id="2147483658" r:id="rId5"/>
    <p:sldMasterId id="2147483660" r:id="rId6"/>
  </p:sldMasterIdLst>
  <p:notesMasterIdLst>
    <p:notesMasterId r:id="rId8"/>
  </p:notesMasterIdLst>
  <p:handoutMasterIdLst>
    <p:handoutMasterId r:id="rId17"/>
  </p:handoutMasterIdLst>
  <p:sldIdLst>
    <p:sldId id="603" r:id="rId7"/>
    <p:sldId id="2618" r:id="rId9"/>
    <p:sldId id="16777051" r:id="rId10"/>
    <p:sldId id="2500" r:id="rId11"/>
    <p:sldId id="16141455" r:id="rId12"/>
    <p:sldId id="2516" r:id="rId13"/>
    <p:sldId id="2515" r:id="rId14"/>
    <p:sldId id="582" r:id="rId15"/>
    <p:sldId id="2419" r:id="rId16"/>
  </p:sldIdLst>
  <p:sldSz cx="1219644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FFFF00"/>
    <a:srgbClr val="1D1D1A"/>
    <a:srgbClr val="595757"/>
    <a:srgbClr val="91A2BF"/>
    <a:srgbClr val="E4EBEA"/>
    <a:srgbClr val="C000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2833802-FEF1-4C79-8D5D-14CF1EAF98D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  <a:endParaRPr lang="en-US" sz="8000" dirty="0">
              <a:solidFill>
                <a:srgbClr val="221815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/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6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9" name="Rectangle 83"/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Rectangle 84"/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6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9" name="Rectangle 83"/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Rectangle 84"/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5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/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55" name="组合 154"/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7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8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9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0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1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2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3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4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5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6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3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5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7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9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0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1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8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9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22" name="Rectangle 83"/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Rectangle 84"/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baseline="0" dirty="0">
              <a:solidFill>
                <a:srgbClr val="1D1D1B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</a:t>
            </a:r>
            <a:endParaRPr kumimoji="1" lang="zh-CN" altLang="en-US" sz="13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2" cstate="screen">
              <a:alphaModFix amt="33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/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7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6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9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2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1188085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微软雅黑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tiff"/><Relationship Id="rId8" Type="http://schemas.openxmlformats.org/officeDocument/2006/relationships/image" Target="../media/image14.png"/><Relationship Id="rId7" Type="http://schemas.openxmlformats.org/officeDocument/2006/relationships/image" Target="../media/image13.tiff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chenzomi12/AIInfr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/>
          <p:cNvSpPr txBox="1"/>
          <p:nvPr/>
        </p:nvSpPr>
        <p:spPr>
          <a:xfrm>
            <a:off x="4949502" y="5188085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陈悦</a:t>
            </a:r>
            <a:r>
              <a:rPr lang="zh-CN" altLang="en-US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孜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206102" y="5357116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/>
          <p:cNvSpPr txBox="1"/>
          <p:nvPr/>
        </p:nvSpPr>
        <p:spPr>
          <a:xfrm>
            <a:off x="724004" y="250247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panose="02010600030101010101" pitchFamily="2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机房基础设施建设</a:t>
            </a:r>
            <a:endParaRPr lang="zh-CN" altLang="en-US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82295" lvl="1" indent="-3429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计算产业发展历程</a:t>
            </a:r>
            <a:endParaRPr lang="en-US" altLang="zh-CN" sz="12800" dirty="0">
              <a:latin typeface="+mj-ea"/>
              <a:ea typeface="+mj-ea"/>
            </a:endParaRPr>
          </a:p>
          <a:p>
            <a:pPr marL="582295" lvl="1" indent="-342900">
              <a:buFont typeface="+mj-lt"/>
              <a:buAutoNum type="arabicPeriod"/>
            </a:pPr>
            <a:endParaRPr lang="en-US" altLang="zh-CN" sz="2400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sz="2400" dirty="0"/>
              <a:t>奠基时代 </a:t>
            </a:r>
            <a:r>
              <a:rPr lang="en-US" altLang="zh-CN" sz="2400" dirty="0"/>
              <a:t>1945~1970</a:t>
            </a:r>
            <a:endParaRPr lang="en-US" altLang="zh-CN" sz="2400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sz="2400" dirty="0"/>
              <a:t>通用架构 </a:t>
            </a:r>
            <a:r>
              <a:rPr lang="en-US" altLang="zh-CN" sz="2400" dirty="0"/>
              <a:t>1971~1995</a:t>
            </a:r>
            <a:endParaRPr lang="en-US" altLang="zh-CN" sz="2400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sz="2400" dirty="0"/>
              <a:t>云</a:t>
            </a:r>
            <a:r>
              <a:rPr lang="en-US" altLang="zh-CN" sz="2400" dirty="0"/>
              <a:t>&amp;</a:t>
            </a:r>
            <a:r>
              <a:rPr lang="zh-CN" altLang="en-US" sz="2400" dirty="0"/>
              <a:t>大数据 </a:t>
            </a:r>
            <a:r>
              <a:rPr lang="en-US" altLang="zh-CN" sz="2400" dirty="0"/>
              <a:t>1995~2020</a:t>
            </a:r>
            <a:endParaRPr lang="en-US" altLang="zh-CN" sz="2400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sz="2400" dirty="0"/>
              <a:t>未来计算 </a:t>
            </a:r>
            <a:r>
              <a:rPr lang="en-US" altLang="zh-CN" sz="2400" dirty="0"/>
              <a:t>2020~2030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629144" y="3149014"/>
            <a:ext cx="9462171" cy="873243"/>
          </a:xfrm>
          <a:prstGeom prst="homePlate">
            <a:avLst>
              <a:gd name="adj" fmla="val 30886"/>
            </a:avLst>
          </a:prstGeom>
          <a:gradFill>
            <a:gsLst>
              <a:gs pos="0">
                <a:srgbClr val="0070C0">
                  <a:alpha val="0"/>
                </a:srgbClr>
              </a:gs>
              <a:gs pos="99000">
                <a:srgbClr val="0070C0">
                  <a:alpha val="15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0070C0">
                    <a:alpha val="0"/>
                  </a:srgbClr>
                </a:gs>
                <a:gs pos="99000">
                  <a:srgbClr val="0070C0">
                    <a:alpha val="5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kumimoji="1" lang="zh-CN" altLang="en-US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五边形 96"/>
          <p:cNvSpPr/>
          <p:nvPr/>
        </p:nvSpPr>
        <p:spPr>
          <a:xfrm>
            <a:off x="-312561" y="2153113"/>
            <a:ext cx="9145588" cy="873243"/>
          </a:xfrm>
          <a:prstGeom prst="homePlate">
            <a:avLst>
              <a:gd name="adj" fmla="val 31796"/>
            </a:avLst>
          </a:prstGeom>
          <a:gradFill>
            <a:gsLst>
              <a:gs pos="0">
                <a:srgbClr val="C00000">
                  <a:alpha val="0"/>
                </a:srgbClr>
              </a:gs>
              <a:gs pos="99000">
                <a:srgbClr val="C00000">
                  <a:alpha val="22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C00000">
                    <a:alpha val="0"/>
                  </a:srgbClr>
                </a:gs>
                <a:gs pos="99000">
                  <a:srgbClr val="C00000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kumimoji="1" lang="zh-CN" altLang="en-US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3226" y="1216517"/>
            <a:ext cx="11418556" cy="5181939"/>
            <a:chOff x="141853" y="1011036"/>
            <a:chExt cx="11418556" cy="5181939"/>
          </a:xfrm>
        </p:grpSpPr>
        <p:cxnSp>
          <p:nvCxnSpPr>
            <p:cNvPr id="60" name="Straight Connector 55"/>
            <p:cNvCxnSpPr/>
            <p:nvPr/>
          </p:nvCxnSpPr>
          <p:spPr>
            <a:xfrm>
              <a:off x="878709" y="1470350"/>
              <a:ext cx="10639379" cy="0"/>
            </a:xfrm>
            <a:prstGeom prst="line">
              <a:avLst/>
            </a:prstGeom>
            <a:ln w="38100">
              <a:solidFill>
                <a:srgbClr val="0070C0">
                  <a:alpha val="70000"/>
                </a:srgb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2084748" y="1590859"/>
              <a:ext cx="1131773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1945 - 1970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defRPr/>
              </a:pPr>
              <a:r>
                <a:rPr lang="zh-CN" altLang="en-US" sz="11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单体算力集中</a:t>
              </a:r>
              <a:endParaRPr kumimoji="1"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19"/>
            <p:cNvSpPr/>
            <p:nvPr/>
          </p:nvSpPr>
          <p:spPr>
            <a:xfrm>
              <a:off x="258288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16315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022158" y="1590859"/>
              <a:ext cx="1376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1970 - 1995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微机分散计算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301303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19"/>
            <p:cNvSpPr/>
            <p:nvPr/>
          </p:nvSpPr>
          <p:spPr>
            <a:xfrm>
              <a:off x="464285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6204688" y="1590859"/>
              <a:ext cx="191925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1995 - 2020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大规模并行分布式云计算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671654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19"/>
            <p:cNvSpPr/>
            <p:nvPr/>
          </p:nvSpPr>
          <p:spPr>
            <a:xfrm>
              <a:off x="7096565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9138949" y="1590859"/>
              <a:ext cx="242146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2021 - 2030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集约化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泛在化，无处不在无所不算的融合计算基础设施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9849578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19"/>
            <p:cNvSpPr/>
            <p:nvPr/>
          </p:nvSpPr>
          <p:spPr>
            <a:xfrm>
              <a:off x="10283616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41853" y="2278905"/>
              <a:ext cx="11256319" cy="3914070"/>
              <a:chOff x="-82455" y="1872752"/>
              <a:chExt cx="11547380" cy="4356721"/>
            </a:xfrm>
          </p:grpSpPr>
          <p:sp>
            <p:nvSpPr>
              <p:cNvPr id="95" name="五边形 94"/>
              <p:cNvSpPr/>
              <p:nvPr/>
            </p:nvSpPr>
            <p:spPr>
              <a:xfrm>
                <a:off x="-82455" y="4097846"/>
                <a:ext cx="8913464" cy="972000"/>
              </a:xfrm>
              <a:prstGeom prst="homePlate">
                <a:avLst>
                  <a:gd name="adj" fmla="val 2997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五边形 95"/>
              <p:cNvSpPr/>
              <p:nvPr/>
            </p:nvSpPr>
            <p:spPr>
              <a:xfrm>
                <a:off x="900115" y="5229696"/>
                <a:ext cx="7930894" cy="972000"/>
              </a:xfrm>
              <a:prstGeom prst="homePlate">
                <a:avLst>
                  <a:gd name="adj" fmla="val 2906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9108004" y="1892151"/>
                <a:ext cx="2356921" cy="4311777"/>
              </a:xfrm>
              <a:prstGeom prst="roundRect">
                <a:avLst>
                  <a:gd name="adj" fmla="val 5482"/>
                </a:avLst>
              </a:prstGeom>
              <a:solidFill>
                <a:srgbClr val="0070C0">
                  <a:alpha val="5000"/>
                </a:srgbClr>
              </a:solidFill>
              <a:ln cap="rnd">
                <a:solidFill>
                  <a:srgbClr val="0070C0">
                    <a:alpha val="4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49" name="图片 14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349137" y="4606903"/>
                <a:ext cx="1874655" cy="1192411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0" name="图片 149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49137" y="2355502"/>
                <a:ext cx="1874655" cy="118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51" name="矩形 150"/>
              <p:cNvSpPr/>
              <p:nvPr/>
            </p:nvSpPr>
            <p:spPr>
              <a:xfrm>
                <a:off x="9226958" y="3721259"/>
                <a:ext cx="2119012" cy="760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万物互连</a:t>
                </a:r>
                <a:endParaRPr kumimoji="1" lang="en-US" altLang="zh-CN" sz="16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ct val="80000"/>
                  </a:lnSpc>
                  <a:defRPr/>
                </a:pPr>
                <a:r>
                  <a:rPr kumimoji="1" lang="en-US" altLang="zh-CN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endParaRPr kumimoji="1" lang="en-US" altLang="zh-CN" sz="16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集约泛在融合计算</a:t>
                </a:r>
                <a:endParaRPr kumimoji="1" lang="zh-CN" altLang="en-US" sz="16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GPT-2"/>
              <p:cNvSpPr txBox="1"/>
              <p:nvPr/>
            </p:nvSpPr>
            <p:spPr>
              <a:xfrm>
                <a:off x="1178196" y="2258246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545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巨型机</a:t>
                </a:r>
                <a:endPara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GPT-2"/>
              <p:cNvSpPr txBox="1"/>
              <p:nvPr/>
            </p:nvSpPr>
            <p:spPr>
              <a:xfrm>
                <a:off x="1178196" y="336518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545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大型机</a:t>
                </a:r>
                <a:endPara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GPT-2"/>
              <p:cNvSpPr txBox="1"/>
              <p:nvPr/>
            </p:nvSpPr>
            <p:spPr>
              <a:xfrm>
                <a:off x="1178196" y="446617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545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小型机</a:t>
                </a:r>
                <a:endPara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GPT-2"/>
              <p:cNvSpPr txBox="1"/>
              <p:nvPr/>
            </p:nvSpPr>
            <p:spPr>
              <a:xfrm>
                <a:off x="1192710" y="5559270"/>
                <a:ext cx="552536" cy="317318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545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lnSpc>
                    <a:spcPct val="150000"/>
                  </a:lnSpc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微型机</a:t>
                </a:r>
                <a:endPara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30" name="组 29"/>
              <p:cNvGrpSpPr/>
              <p:nvPr/>
            </p:nvGrpSpPr>
            <p:grpSpPr>
              <a:xfrm>
                <a:off x="2053177" y="1964151"/>
                <a:ext cx="965294" cy="828000"/>
                <a:chOff x="2302217" y="2081764"/>
                <a:chExt cx="965294" cy="828000"/>
              </a:xfrm>
            </p:grpSpPr>
            <p:pic>
              <p:nvPicPr>
                <p:cNvPr id="142" name="Picture 6" descr="https://www.sinaimg.cn/IT/cr/2011/0613/185699741.jpg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030" y="2081764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3" name="矩形 142"/>
                <p:cNvSpPr/>
                <p:nvPr/>
              </p:nvSpPr>
              <p:spPr>
                <a:xfrm>
                  <a:off x="2302217" y="2735686"/>
                  <a:ext cx="965294" cy="13703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ENIAC</a:t>
                  </a:r>
                  <a:r>
                    <a:rPr lang="zh-CN" altLang="en-US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，计算机诞生</a:t>
                  </a:r>
                  <a:endParaRPr lang="zh-CN" altLang="en-US" sz="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1" name="组 30"/>
              <p:cNvGrpSpPr/>
              <p:nvPr/>
            </p:nvGrpSpPr>
            <p:grpSpPr>
              <a:xfrm>
                <a:off x="4243221" y="1971553"/>
                <a:ext cx="836010" cy="813196"/>
                <a:chOff x="4492261" y="2089166"/>
                <a:chExt cx="836010" cy="813196"/>
              </a:xfrm>
            </p:grpSpPr>
            <p:pic>
              <p:nvPicPr>
                <p:cNvPr id="144" name="Picture 2" descr="https://pic1.zhimg.com/80/v2-181cdd917e7ebe3018a5325833518c00_1440w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2261" y="2089166"/>
                  <a:ext cx="836010" cy="813196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5" name="矩形 144"/>
                <p:cNvSpPr/>
                <p:nvPr/>
              </p:nvSpPr>
              <p:spPr>
                <a:xfrm>
                  <a:off x="4552855" y="2697507"/>
                  <a:ext cx="697248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Cray-1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诞生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组 31"/>
              <p:cNvGrpSpPr/>
              <p:nvPr/>
            </p:nvGrpSpPr>
            <p:grpSpPr>
              <a:xfrm>
                <a:off x="6668407" y="1964151"/>
                <a:ext cx="1019958" cy="828969"/>
                <a:chOff x="6917447" y="2081764"/>
                <a:chExt cx="1019958" cy="828969"/>
              </a:xfrm>
            </p:grpSpPr>
            <p:pic>
              <p:nvPicPr>
                <p:cNvPr id="147" name="图片 14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17447" y="2081764"/>
                  <a:ext cx="1019958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8" name="矩形 147"/>
                <p:cNvSpPr/>
                <p:nvPr/>
              </p:nvSpPr>
              <p:spPr>
                <a:xfrm>
                  <a:off x="7013025" y="2551021"/>
                  <a:ext cx="828804" cy="35971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数据中心</a:t>
                  </a:r>
                  <a:r>
                    <a:rPr lang="en-US" altLang="zh-CN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&amp;</a:t>
                  </a:r>
                  <a:endParaRPr lang="en-US" altLang="zh-CN" sz="105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集群技术诞生</a:t>
                  </a:r>
                  <a:endParaRPr lang="zh-CN" altLang="en-US" sz="105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" name="组 28"/>
              <p:cNvGrpSpPr/>
              <p:nvPr/>
            </p:nvGrpSpPr>
            <p:grpSpPr>
              <a:xfrm>
                <a:off x="2614104" y="3071087"/>
                <a:ext cx="936000" cy="828000"/>
                <a:chOff x="2863144" y="3188700"/>
                <a:chExt cx="936000" cy="828000"/>
              </a:xfrm>
            </p:grpSpPr>
            <p:pic>
              <p:nvPicPr>
                <p:cNvPr id="138" name="图片 13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63144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9" name="矩形 138"/>
                <p:cNvSpPr/>
                <p:nvPr/>
              </p:nvSpPr>
              <p:spPr>
                <a:xfrm>
                  <a:off x="2976261" y="3827417"/>
                  <a:ext cx="692316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S/360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8" name="组 27"/>
              <p:cNvGrpSpPr/>
              <p:nvPr/>
            </p:nvGrpSpPr>
            <p:grpSpPr>
              <a:xfrm>
                <a:off x="4974116" y="3071087"/>
                <a:ext cx="936000" cy="828000"/>
                <a:chOff x="5223156" y="3188700"/>
                <a:chExt cx="936000" cy="828000"/>
              </a:xfrm>
            </p:grpSpPr>
            <p:pic>
              <p:nvPicPr>
                <p:cNvPr id="17" name="图片 1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3156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1" name="矩形 140"/>
                <p:cNvSpPr/>
                <p:nvPr/>
              </p:nvSpPr>
              <p:spPr>
                <a:xfrm>
                  <a:off x="5353975" y="3824217"/>
                  <a:ext cx="657782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Z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系列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1" name="组 20"/>
              <p:cNvGrpSpPr/>
              <p:nvPr/>
            </p:nvGrpSpPr>
            <p:grpSpPr>
              <a:xfrm>
                <a:off x="5900433" y="4172078"/>
                <a:ext cx="936000" cy="828000"/>
                <a:chOff x="6096000" y="4289691"/>
                <a:chExt cx="936000" cy="828000"/>
              </a:xfrm>
            </p:grpSpPr>
            <p:pic>
              <p:nvPicPr>
                <p:cNvPr id="136" name="图片 13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96000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7" name="矩形 136"/>
                <p:cNvSpPr/>
                <p:nvPr/>
              </p:nvSpPr>
              <p:spPr>
                <a:xfrm>
                  <a:off x="6118921" y="4927660"/>
                  <a:ext cx="868273" cy="171291"/>
                </a:xfrm>
                <a:prstGeom prst="rect">
                  <a:avLst/>
                </a:prstGeom>
                <a:effectLst>
                  <a:outerShdw dist="127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AS/400e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5" name="图片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4116" y="5303928"/>
                <a:ext cx="1018514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3960" y="5303928"/>
                <a:ext cx="1128853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grpSp>
            <p:nvGrpSpPr>
              <p:cNvPr id="22" name="组 21"/>
              <p:cNvGrpSpPr/>
              <p:nvPr/>
            </p:nvGrpSpPr>
            <p:grpSpPr>
              <a:xfrm>
                <a:off x="3655722" y="4172078"/>
                <a:ext cx="936000" cy="828000"/>
                <a:chOff x="3904762" y="4289691"/>
                <a:chExt cx="936000" cy="828000"/>
              </a:xfrm>
            </p:grpSpPr>
            <p:pic>
              <p:nvPicPr>
                <p:cNvPr id="134" name="图片 13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04762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5" name="矩形 134"/>
                <p:cNvSpPr/>
                <p:nvPr/>
              </p:nvSpPr>
              <p:spPr>
                <a:xfrm>
                  <a:off x="4001864" y="4925417"/>
                  <a:ext cx="723560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DEC PDP-8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" name="矩形 2"/>
              <p:cNvSpPr/>
              <p:nvPr/>
            </p:nvSpPr>
            <p:spPr>
              <a:xfrm>
                <a:off x="7663889" y="2148330"/>
                <a:ext cx="926155" cy="5823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算力摸高</a:t>
                </a:r>
                <a:endParaRPr lang="en-US" altLang="zh-CN" sz="14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主赛道</a:t>
                </a:r>
                <a:endParaRPr lang="zh-CN" altLang="en-US" sz="14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268495" y="5831259"/>
                <a:ext cx="485114" cy="1712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 defTabSz="914400">
                  <a:defRPr/>
                </a:pPr>
                <a:r>
                  <a:rPr lang="en-US" altLang="zh-CN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IBM PC</a:t>
                </a:r>
                <a:endParaRPr lang="zh-CN" altLang="en-US" sz="1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376571" y="1872752"/>
                <a:ext cx="663325" cy="4356721"/>
                <a:chOff x="278256" y="1728320"/>
                <a:chExt cx="656757" cy="4425694"/>
              </a:xfrm>
            </p:grpSpPr>
            <p:grpSp>
              <p:nvGrpSpPr>
                <p:cNvPr id="65" name="组合 64"/>
                <p:cNvGrpSpPr/>
                <p:nvPr/>
              </p:nvGrpSpPr>
              <p:grpSpPr>
                <a:xfrm>
                  <a:off x="278256" y="1728320"/>
                  <a:ext cx="378002" cy="4425694"/>
                  <a:chOff x="1203553" y="1210296"/>
                  <a:chExt cx="583340" cy="5355088"/>
                </a:xfrm>
              </p:grpSpPr>
              <p:sp>
                <p:nvSpPr>
                  <p:cNvPr id="72" name="等腰三角形 71"/>
                  <p:cNvSpPr/>
                  <p:nvPr/>
                </p:nvSpPr>
                <p:spPr>
                  <a:xfrm rot="10800000">
                    <a:off x="1203553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dirty="0">
                      <a:solidFill>
                        <a:schemeClr val="tx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1274046" y="2485041"/>
                    <a:ext cx="43584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计算性能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66" name="组合 65"/>
                <p:cNvGrpSpPr/>
                <p:nvPr/>
              </p:nvGrpSpPr>
              <p:grpSpPr>
                <a:xfrm>
                  <a:off x="535542" y="1728320"/>
                  <a:ext cx="399471" cy="4425694"/>
                  <a:chOff x="1742377" y="1210296"/>
                  <a:chExt cx="583340" cy="5355088"/>
                </a:xfrm>
              </p:grpSpPr>
              <p:sp>
                <p:nvSpPr>
                  <p:cNvPr id="67" name="等腰三角形 66"/>
                  <p:cNvSpPr/>
                  <p:nvPr/>
                </p:nvSpPr>
                <p:spPr>
                  <a:xfrm>
                    <a:off x="1742377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0000"/>
                          <a:lumOff val="40000"/>
                          <a:shade val="30000"/>
                          <a:satMod val="115000"/>
                        </a:schemeClr>
                      </a:gs>
                      <a:gs pos="50000">
                        <a:schemeClr val="accent5">
                          <a:lumMod val="60000"/>
                          <a:lumOff val="40000"/>
                          <a:shade val="67500"/>
                          <a:satMod val="115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矩形 67"/>
                  <p:cNvSpPr/>
                  <p:nvPr/>
                </p:nvSpPr>
                <p:spPr>
                  <a:xfrm>
                    <a:off x="1792429" y="4374980"/>
                    <a:ext cx="50676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部署规模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74" name="直接箭头连接符 73"/>
              <p:cNvCxnSpPr/>
              <p:nvPr/>
            </p:nvCxnSpPr>
            <p:spPr>
              <a:xfrm>
                <a:off x="1579455" y="26868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1477838" y="2760720"/>
                <a:ext cx="926155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技术下沉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1" name="直接箭头连接符 90"/>
              <p:cNvCxnSpPr/>
              <p:nvPr/>
            </p:nvCxnSpPr>
            <p:spPr>
              <a:xfrm>
                <a:off x="4336026" y="3791092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矩形 88"/>
              <p:cNvSpPr/>
              <p:nvPr/>
            </p:nvSpPr>
            <p:spPr>
              <a:xfrm>
                <a:off x="4328363" y="3866530"/>
                <a:ext cx="74197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小型化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2" name="直接箭头连接符 91"/>
              <p:cNvCxnSpPr/>
              <p:nvPr/>
            </p:nvCxnSpPr>
            <p:spPr>
              <a:xfrm>
                <a:off x="5584633" y="49006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矩形 89"/>
              <p:cNvSpPr/>
              <p:nvPr/>
            </p:nvSpPr>
            <p:spPr>
              <a:xfrm>
                <a:off x="5323986" y="4966884"/>
                <a:ext cx="137344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分散</a:t>
                </a:r>
                <a:r>
                  <a:rPr kumimoji="1" lang="en-US" altLang="zh-CN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泛在部署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计算产业：计算需求驱动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295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-GB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-GB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-GB" altLang="zh-CN" dirty="0"/>
              <a:t>PPT </a:t>
            </a:r>
            <a:r>
              <a:rPr lang="zh-CN" altLang="en-GB" dirty="0"/>
              <a:t>开源</a:t>
            </a:r>
            <a:r>
              <a:rPr lang="zh-CN" altLang="en-US" dirty="0"/>
              <a:t>在：</a:t>
            </a:r>
            <a:r>
              <a:rPr lang="en-GB" altLang="zh-CN" dirty="0">
                <a:hlinkClick r:id="rId1"/>
              </a:rPr>
              <a:t>https://github.com/chenzomi12/AIInfra</a:t>
            </a:r>
            <a:endParaRPr lang="en-GB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581</Words>
  <Application>WPS 演示</Application>
  <PresentationFormat>自定义</PresentationFormat>
  <Paragraphs>98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9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Futura-Medium</vt:lpstr>
      <vt:lpstr>Segoe Print</vt:lpstr>
      <vt:lpstr>华文细黑</vt:lpstr>
      <vt:lpstr>Gill Sans MT</vt:lpstr>
      <vt:lpstr>Calibri</vt:lpstr>
      <vt:lpstr>Lexend</vt:lpstr>
      <vt:lpstr>ACGN-MiaoGB-Flash</vt:lpstr>
      <vt:lpstr>黑体</vt:lpstr>
      <vt:lpstr>FrutigerNext LT Medium</vt:lpstr>
      <vt:lpstr>PingFang SC Semibold</vt:lpstr>
      <vt:lpstr>HarmonyOS Sans SC</vt:lpstr>
      <vt:lpstr>Calibri</vt:lpstr>
      <vt:lpstr>PingFang SC</vt:lpstr>
      <vt:lpstr>Arial Unicode MS</vt:lpstr>
      <vt:lpstr>等线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计算产业：计算需求驱动</vt:lpstr>
      <vt:lpstr>PowerPoint 演示文稿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Mayn</cp:lastModifiedBy>
  <cp:revision>10456</cp:revision>
  <cp:lastPrinted>2023-09-08T09:14:00Z</cp:lastPrinted>
  <dcterms:created xsi:type="dcterms:W3CDTF">2020-08-28T08:44:00Z</dcterms:created>
  <dcterms:modified xsi:type="dcterms:W3CDTF">2025-06-14T03:17:54Z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  <property fmtid="{D5CDD505-2E9C-101B-9397-08002B2CF9AE}" pid="9" name="ICV">
    <vt:lpwstr>E50D31682EE249949C86D15390714F26_12</vt:lpwstr>
  </property>
  <property fmtid="{D5CDD505-2E9C-101B-9397-08002B2CF9AE}" pid="10" name="KSOProductBuildVer">
    <vt:lpwstr>2052-12.1.0.21171</vt:lpwstr>
  </property>
</Properties>
</file>